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4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ACDB3CC-F982-40F9-8DD6-BCC9AFBF44BD}" type="datetime1">
              <a:rPr lang="en-US" smtClean="0"/>
              <a:pPr/>
              <a:t>2/27/2012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E114F-D47C-B140-A884-8B9B1E4C96A7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02291-DA16-B041-AFF9-ACD1FAC304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97E114F-D47C-B140-A884-8B9B1E4C96A7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52A02291-DA16-B041-AFF9-ACD1FAC3043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E114F-D47C-B140-A884-8B9B1E4C96A7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2A02291-DA16-B041-AFF9-ACD1FAC3043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AE5B-B07C-441A-8026-C23A427A74DC}" type="datetime1">
              <a:rPr lang="en-US" smtClean="0"/>
              <a:pPr/>
              <a:t>2/27/2012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97E114F-D47C-B140-A884-8B9B1E4C96A7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2A02291-DA16-B041-AFF9-ACD1FAC30434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97E114F-D47C-B140-A884-8B9B1E4C96A7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2A02291-DA16-B041-AFF9-ACD1FAC3043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E114F-D47C-B140-A884-8B9B1E4C96A7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2A02291-DA16-B041-AFF9-ACD1FAC304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E114F-D47C-B140-A884-8B9B1E4C96A7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2A02291-DA16-B041-AFF9-ACD1FAC304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E114F-D47C-B140-A884-8B9B1E4C96A7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2A02291-DA16-B041-AFF9-ACD1FAC3043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97E114F-D47C-B140-A884-8B9B1E4C96A7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52A02291-DA16-B041-AFF9-ACD1FAC3043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97E114F-D47C-B140-A884-8B9B1E4C96A7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2A02291-DA16-B041-AFF9-ACD1FAC3043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3" r:id="rId1"/>
    <p:sldLayoutId id="2147484044" r:id="rId2"/>
    <p:sldLayoutId id="2147484045" r:id="rId3"/>
    <p:sldLayoutId id="2147484046" r:id="rId4"/>
    <p:sldLayoutId id="2147484047" r:id="rId5"/>
    <p:sldLayoutId id="2147484048" r:id="rId6"/>
    <p:sldLayoutId id="2147484049" r:id="rId7"/>
    <p:sldLayoutId id="2147484050" r:id="rId8"/>
    <p:sldLayoutId id="2147484051" r:id="rId9"/>
    <p:sldLayoutId id="2147484052" r:id="rId10"/>
    <p:sldLayoutId id="214748405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hiobenefits.org" TargetMode="External"/><Relationship Id="rId2" Type="http://schemas.openxmlformats.org/officeDocument/2006/relationships/hyperlink" Target="http://www.thebenefitbank.or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The Benefit Bank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Kim White . LBSC 622 . Spring 2012</a:t>
            </a:r>
            <a:endParaRPr lang="en-US" sz="2400" dirty="0"/>
          </a:p>
        </p:txBody>
      </p:sp>
      <p:pic>
        <p:nvPicPr>
          <p:cNvPr id="6" name="Picture 5" descr="11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3825" y="169333"/>
            <a:ext cx="3816350" cy="489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919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Benefit Bank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199"/>
            <a:ext cx="8153400" cy="4885267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en-US" sz="2800" i="1" dirty="0" smtClean="0"/>
          </a:p>
          <a:p>
            <a:pPr marL="0" indent="0" algn="ctr">
              <a:buNone/>
            </a:pPr>
            <a:endParaRPr lang="en-US" i="1" dirty="0" smtClean="0"/>
          </a:p>
          <a:p>
            <a:pPr marL="0" indent="0" algn="ctr">
              <a:buNone/>
            </a:pPr>
            <a:endParaRPr lang="en-US" i="1" dirty="0" smtClean="0"/>
          </a:p>
          <a:p>
            <a:pPr marL="0" indent="0" algn="ctr">
              <a:buNone/>
            </a:pPr>
            <a:endParaRPr lang="en-US" i="1" dirty="0"/>
          </a:p>
          <a:p>
            <a:pPr marL="0" indent="0" algn="ctr">
              <a:buNone/>
            </a:pPr>
            <a:endParaRPr lang="en-US" i="1" dirty="0" smtClean="0"/>
          </a:p>
          <a:p>
            <a:pPr marL="0" indent="0" algn="ctr">
              <a:buNone/>
            </a:pPr>
            <a:endParaRPr lang="en-US" i="1" dirty="0" smtClean="0"/>
          </a:p>
          <a:p>
            <a:pPr marL="0" indent="0" algn="ctr">
              <a:buNone/>
            </a:pPr>
            <a:endParaRPr lang="en-US" i="1" dirty="0" smtClean="0"/>
          </a:p>
          <a:p>
            <a:pPr>
              <a:buFont typeface="Wingdings" charset="2"/>
              <a:buChar char="q"/>
            </a:pP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Currently operating in Arkansas</a:t>
            </a:r>
            <a:r>
              <a:rPr lang="en-US" sz="2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Florida, </a:t>
            </a: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Indiana, </a:t>
            </a:r>
            <a:r>
              <a:rPr lang="en-US" sz="2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Kansas, Maine, Mississippi, North Carolina, Ohio, Pennsylvania and South Carolina </a:t>
            </a:r>
            <a:endParaRPr lang="en-US" sz="2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Font typeface="Wingdings" charset="2"/>
              <a:buChar char="q"/>
            </a:pP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Since 2006, 2362 BB Sites have been established, 8543 Counselors have been trained, and $694,800,000 in benefits and tax refunds have been received.</a:t>
            </a:r>
            <a:endParaRPr lang="en-US" sz="2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Font typeface="Wingdings" charset="2"/>
              <a:buChar char="q"/>
            </a:pPr>
            <a:endParaRPr lang="en-US" sz="2000" dirty="0" smtClean="0"/>
          </a:p>
        </p:txBody>
      </p:sp>
      <p:pic>
        <p:nvPicPr>
          <p:cNvPr id="4" name="Picture 3" descr="2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3050" y="1735666"/>
            <a:ext cx="3517900" cy="2319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878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Benefits Screening &amp; Tax Preparation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 numCol="2">
            <a:normAutofit fontScale="85000" lnSpcReduction="20000"/>
          </a:bodyPr>
          <a:lstStyle/>
          <a:p>
            <a:r>
              <a:rPr lang="en-US" dirty="0" smtClean="0">
                <a:solidFill>
                  <a:srgbClr val="404040"/>
                </a:solidFill>
              </a:rPr>
              <a:t>SNAP (Food Stamps</a:t>
            </a:r>
            <a:r>
              <a:rPr lang="en-US" dirty="0">
                <a:solidFill>
                  <a:srgbClr val="404040"/>
                </a:solidFill>
              </a:rPr>
              <a:t>) </a:t>
            </a:r>
          </a:p>
          <a:p>
            <a:r>
              <a:rPr lang="en-US" dirty="0" smtClean="0">
                <a:solidFill>
                  <a:srgbClr val="404040"/>
                </a:solidFill>
              </a:rPr>
              <a:t>Medicaid (families, children</a:t>
            </a:r>
            <a:r>
              <a:rPr lang="en-US" dirty="0">
                <a:solidFill>
                  <a:srgbClr val="404040"/>
                </a:solidFill>
              </a:rPr>
              <a:t>, the aged, the blind and </a:t>
            </a:r>
            <a:r>
              <a:rPr lang="en-US" dirty="0" smtClean="0">
                <a:solidFill>
                  <a:srgbClr val="404040"/>
                </a:solidFill>
              </a:rPr>
              <a:t>disabled)</a:t>
            </a:r>
          </a:p>
          <a:p>
            <a:r>
              <a:rPr lang="en-US" dirty="0" smtClean="0">
                <a:solidFill>
                  <a:srgbClr val="404040"/>
                </a:solidFill>
              </a:rPr>
              <a:t>State </a:t>
            </a:r>
            <a:r>
              <a:rPr lang="en-US" dirty="0">
                <a:solidFill>
                  <a:srgbClr val="404040"/>
                </a:solidFill>
              </a:rPr>
              <a:t>Children’s Health </a:t>
            </a:r>
            <a:r>
              <a:rPr lang="en-US" dirty="0" smtClean="0">
                <a:solidFill>
                  <a:srgbClr val="404040"/>
                </a:solidFill>
              </a:rPr>
              <a:t>Insurance</a:t>
            </a:r>
            <a:r>
              <a:rPr lang="en-US" dirty="0">
                <a:solidFill>
                  <a:srgbClr val="404040"/>
                </a:solidFill>
              </a:rPr>
              <a:t> </a:t>
            </a:r>
            <a:r>
              <a:rPr lang="en-US" dirty="0" smtClean="0">
                <a:solidFill>
                  <a:srgbClr val="404040"/>
                </a:solidFill>
              </a:rPr>
              <a:t>Program </a:t>
            </a:r>
            <a:br>
              <a:rPr lang="en-US" dirty="0" smtClean="0">
                <a:solidFill>
                  <a:srgbClr val="404040"/>
                </a:solidFill>
              </a:rPr>
            </a:br>
            <a:r>
              <a:rPr lang="en-US" dirty="0" smtClean="0">
                <a:solidFill>
                  <a:srgbClr val="404040"/>
                </a:solidFill>
              </a:rPr>
              <a:t>(</a:t>
            </a:r>
            <a:r>
              <a:rPr lang="en-US" dirty="0">
                <a:solidFill>
                  <a:srgbClr val="404040"/>
                </a:solidFill>
              </a:rPr>
              <a:t>SCHIP) </a:t>
            </a:r>
            <a:endParaRPr lang="en-US" dirty="0" smtClean="0">
              <a:solidFill>
                <a:srgbClr val="404040"/>
              </a:solidFill>
            </a:endParaRPr>
          </a:p>
          <a:p>
            <a:r>
              <a:rPr lang="en-US" dirty="0" smtClean="0">
                <a:solidFill>
                  <a:srgbClr val="404040"/>
                </a:solidFill>
              </a:rPr>
              <a:t>Seniors</a:t>
            </a:r>
            <a:r>
              <a:rPr lang="en-US" dirty="0">
                <a:solidFill>
                  <a:srgbClr val="404040"/>
                </a:solidFill>
              </a:rPr>
              <a:t>’ Prescription </a:t>
            </a:r>
            <a:r>
              <a:rPr lang="en-US" dirty="0" smtClean="0">
                <a:solidFill>
                  <a:srgbClr val="404040"/>
                </a:solidFill>
              </a:rPr>
              <a:t>Drug Programs</a:t>
            </a:r>
          </a:p>
          <a:p>
            <a:r>
              <a:rPr lang="en-US" dirty="0" smtClean="0">
                <a:solidFill>
                  <a:srgbClr val="404040"/>
                </a:solidFill>
              </a:rPr>
              <a:t>Medicare</a:t>
            </a:r>
            <a:endParaRPr lang="en-US" dirty="0">
              <a:solidFill>
                <a:srgbClr val="404040"/>
              </a:solidFill>
            </a:endParaRPr>
          </a:p>
          <a:p>
            <a:r>
              <a:rPr lang="en-US" dirty="0" smtClean="0">
                <a:solidFill>
                  <a:srgbClr val="404040"/>
                </a:solidFill>
              </a:rPr>
              <a:t>Child Care Subsidies</a:t>
            </a:r>
            <a:endParaRPr lang="en-US" dirty="0">
              <a:solidFill>
                <a:srgbClr val="404040"/>
              </a:solidFill>
            </a:endParaRPr>
          </a:p>
          <a:p>
            <a:r>
              <a:rPr lang="en-US" dirty="0" smtClean="0">
                <a:solidFill>
                  <a:srgbClr val="404040"/>
                </a:solidFill>
              </a:rPr>
              <a:t>Home </a:t>
            </a:r>
            <a:r>
              <a:rPr lang="en-US" dirty="0">
                <a:solidFill>
                  <a:srgbClr val="404040"/>
                </a:solidFill>
              </a:rPr>
              <a:t>Energy </a:t>
            </a:r>
            <a:r>
              <a:rPr lang="en-US" dirty="0" smtClean="0">
                <a:solidFill>
                  <a:srgbClr val="404040"/>
                </a:solidFill>
              </a:rPr>
              <a:t>Assistance</a:t>
            </a:r>
            <a:endParaRPr lang="en-US" dirty="0">
              <a:solidFill>
                <a:srgbClr val="404040"/>
              </a:solidFill>
            </a:endParaRPr>
          </a:p>
          <a:p>
            <a:r>
              <a:rPr lang="en-US" dirty="0" smtClean="0">
                <a:solidFill>
                  <a:srgbClr val="404040"/>
                </a:solidFill>
              </a:rPr>
              <a:t>TANF </a:t>
            </a:r>
            <a:endParaRPr lang="en-US" dirty="0">
              <a:solidFill>
                <a:srgbClr val="404040"/>
              </a:solidFill>
            </a:endParaRPr>
          </a:p>
          <a:p>
            <a:r>
              <a:rPr lang="en-US" dirty="0" smtClean="0">
                <a:solidFill>
                  <a:srgbClr val="404040"/>
                </a:solidFill>
              </a:rPr>
              <a:t>Rent &amp; Real </a:t>
            </a:r>
            <a:r>
              <a:rPr lang="en-US" dirty="0">
                <a:solidFill>
                  <a:srgbClr val="404040"/>
                </a:solidFill>
              </a:rPr>
              <a:t>Estate Tax </a:t>
            </a:r>
            <a:r>
              <a:rPr lang="en-US" dirty="0" smtClean="0">
                <a:solidFill>
                  <a:srgbClr val="404040"/>
                </a:solidFill>
              </a:rPr>
              <a:t>Rebates</a:t>
            </a:r>
            <a:endParaRPr lang="en-US" dirty="0">
              <a:solidFill>
                <a:srgbClr val="404040"/>
              </a:solidFill>
            </a:endParaRPr>
          </a:p>
          <a:p>
            <a:r>
              <a:rPr lang="en-US" dirty="0" smtClean="0">
                <a:solidFill>
                  <a:srgbClr val="404040"/>
                </a:solidFill>
              </a:rPr>
              <a:t>Earned </a:t>
            </a:r>
            <a:r>
              <a:rPr lang="en-US" dirty="0">
                <a:solidFill>
                  <a:srgbClr val="404040"/>
                </a:solidFill>
              </a:rPr>
              <a:t>Income Tax </a:t>
            </a:r>
            <a:r>
              <a:rPr lang="en-US" dirty="0" smtClean="0">
                <a:solidFill>
                  <a:srgbClr val="404040"/>
                </a:solidFill>
              </a:rPr>
              <a:t>Credit</a:t>
            </a:r>
          </a:p>
          <a:p>
            <a:r>
              <a:rPr lang="en-US" dirty="0" smtClean="0">
                <a:solidFill>
                  <a:srgbClr val="404040"/>
                </a:solidFill>
              </a:rPr>
              <a:t>Child </a:t>
            </a:r>
            <a:r>
              <a:rPr lang="en-US" dirty="0">
                <a:solidFill>
                  <a:srgbClr val="404040"/>
                </a:solidFill>
              </a:rPr>
              <a:t>Tax Credit </a:t>
            </a:r>
          </a:p>
          <a:p>
            <a:r>
              <a:rPr lang="en-US" dirty="0" smtClean="0">
                <a:solidFill>
                  <a:srgbClr val="404040"/>
                </a:solidFill>
              </a:rPr>
              <a:t>Hope Credit</a:t>
            </a:r>
            <a:endParaRPr lang="en-US" dirty="0">
              <a:solidFill>
                <a:srgbClr val="404040"/>
              </a:solidFill>
            </a:endParaRPr>
          </a:p>
          <a:p>
            <a:r>
              <a:rPr lang="en-US" dirty="0" smtClean="0">
                <a:solidFill>
                  <a:srgbClr val="404040"/>
                </a:solidFill>
              </a:rPr>
              <a:t>Life </a:t>
            </a:r>
            <a:r>
              <a:rPr lang="en-US" dirty="0">
                <a:solidFill>
                  <a:srgbClr val="404040"/>
                </a:solidFill>
              </a:rPr>
              <a:t>Long Learning </a:t>
            </a:r>
            <a:r>
              <a:rPr lang="en-US" dirty="0" smtClean="0">
                <a:solidFill>
                  <a:srgbClr val="404040"/>
                </a:solidFill>
              </a:rPr>
              <a:t>Credit</a:t>
            </a:r>
          </a:p>
          <a:p>
            <a:r>
              <a:rPr lang="en-US" dirty="0" smtClean="0">
                <a:solidFill>
                  <a:srgbClr val="404040"/>
                </a:solidFill>
              </a:rPr>
              <a:t>FAFSA</a:t>
            </a:r>
          </a:p>
          <a:p>
            <a:r>
              <a:rPr lang="en-US" dirty="0" smtClean="0">
                <a:solidFill>
                  <a:srgbClr val="404040"/>
                </a:solidFill>
              </a:rPr>
              <a:t>Voter Registration</a:t>
            </a:r>
            <a:endParaRPr lang="en-US" dirty="0">
              <a:solidFill>
                <a:srgbClr val="40404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602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 &amp; Accessibility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404040"/>
                </a:solidFill>
              </a:rPr>
              <a:t>Online: Self-service Web Portal</a:t>
            </a:r>
          </a:p>
          <a:p>
            <a:r>
              <a:rPr lang="en-US" dirty="0" smtClean="0">
                <a:solidFill>
                  <a:srgbClr val="404040"/>
                </a:solidFill>
              </a:rPr>
              <a:t>Onsite: Schedule an appointment </a:t>
            </a:r>
          </a:p>
          <a:p>
            <a:r>
              <a:rPr lang="en-US" dirty="0" smtClean="0">
                <a:solidFill>
                  <a:srgbClr val="404040"/>
                </a:solidFill>
              </a:rPr>
              <a:t>Mobile: Fully equipped and staffed RV</a:t>
            </a:r>
            <a:endParaRPr lang="en-US" dirty="0">
              <a:solidFill>
                <a:srgbClr val="404040"/>
              </a:solidFill>
            </a:endParaRPr>
          </a:p>
        </p:txBody>
      </p:sp>
      <p:pic>
        <p:nvPicPr>
          <p:cNvPr id="10" name="Picture 9" descr="33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49" y="3694798"/>
            <a:ext cx="3487460" cy="2401202"/>
          </a:xfrm>
          <a:prstGeom prst="rect">
            <a:avLst/>
          </a:prstGeom>
        </p:spPr>
      </p:pic>
      <p:pic>
        <p:nvPicPr>
          <p:cNvPr id="11" name="Picture 10" descr="Ohio_Mobil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4539" y="3694798"/>
            <a:ext cx="3817528" cy="2442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651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&amp; Intellectual Accessibility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95300" y="1797958"/>
            <a:ext cx="8153400" cy="4495800"/>
          </a:xfrm>
        </p:spPr>
        <p:txBody>
          <a:bodyPr/>
          <a:lstStyle/>
          <a:p>
            <a:r>
              <a:rPr lang="en-US" dirty="0" smtClean="0">
                <a:solidFill>
                  <a:srgbClr val="404040"/>
                </a:solidFill>
              </a:rPr>
              <a:t>No cost to users or host locations</a:t>
            </a:r>
          </a:p>
          <a:p>
            <a:r>
              <a:rPr lang="en-US" dirty="0" smtClean="0">
                <a:solidFill>
                  <a:srgbClr val="404040"/>
                </a:solidFill>
              </a:rPr>
              <a:t>Multiple formats and languages</a:t>
            </a:r>
          </a:p>
          <a:p>
            <a:r>
              <a:rPr lang="en-US" dirty="0" smtClean="0">
                <a:solidFill>
                  <a:srgbClr val="404040"/>
                </a:solidFill>
              </a:rPr>
              <a:t>Empowers users</a:t>
            </a:r>
          </a:p>
          <a:p>
            <a:r>
              <a:rPr lang="en-US" dirty="0" smtClean="0">
                <a:solidFill>
                  <a:srgbClr val="404040"/>
                </a:solidFill>
              </a:rPr>
              <a:t>Convenient locations</a:t>
            </a:r>
            <a:endParaRPr lang="en-US" dirty="0">
              <a:solidFill>
                <a:srgbClr val="404040"/>
              </a:solidFill>
            </a:endParaRPr>
          </a:p>
          <a:p>
            <a:r>
              <a:rPr lang="en-US" dirty="0" smtClean="0">
                <a:solidFill>
                  <a:srgbClr val="404040"/>
                </a:solidFill>
              </a:rPr>
              <a:t>One access point</a:t>
            </a:r>
          </a:p>
        </p:txBody>
      </p:sp>
      <p:pic>
        <p:nvPicPr>
          <p:cNvPr id="5" name="Picture 4" descr="55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3700" y="3848101"/>
            <a:ext cx="3175000" cy="241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942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>
              <a:hlinkClick r:id="rId2"/>
            </a:endParaRPr>
          </a:p>
          <a:p>
            <a:pPr marL="0" indent="0" algn="ctr">
              <a:buNone/>
            </a:pPr>
            <a:r>
              <a:rPr lang="en-US" dirty="0" smtClean="0">
                <a:hlinkClick r:id="rId2"/>
              </a:rPr>
              <a:t>www.thebenefitbank.org</a:t>
            </a:r>
            <a:r>
              <a:rPr lang="en-US" dirty="0" smtClean="0"/>
              <a:t> </a:t>
            </a:r>
          </a:p>
          <a:p>
            <a:pPr marL="0" indent="0" algn="ctr">
              <a:buNone/>
            </a:pPr>
            <a:r>
              <a:rPr lang="en-US" dirty="0" smtClean="0">
                <a:hlinkClick r:id="rId3"/>
              </a:rPr>
              <a:t>www.ohiobenefits.org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logo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48" y="4766733"/>
            <a:ext cx="3908552" cy="816550"/>
          </a:xfrm>
          <a:prstGeom prst="rect">
            <a:avLst/>
          </a:prstGeom>
        </p:spPr>
      </p:pic>
      <p:pic>
        <p:nvPicPr>
          <p:cNvPr id="5" name="Picture 4" descr="obb_log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348" y="3950182"/>
            <a:ext cx="3727730" cy="1633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3113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218</TotalTime>
  <Words>141</Words>
  <Application>Microsoft Office PowerPoint</Application>
  <PresentationFormat>On-screen Show (4:3)</PresentationFormat>
  <Paragraphs>42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Median</vt:lpstr>
      <vt:lpstr>The Benefit Bank</vt:lpstr>
      <vt:lpstr>The Benefit Bank</vt:lpstr>
      <vt:lpstr>Benefits Screening &amp; Tax Preparation</vt:lpstr>
      <vt:lpstr>Access &amp; Accessibility</vt:lpstr>
      <vt:lpstr>Physical &amp; Intellectual Accessibility</vt:lpstr>
      <vt:lpstr>Questions?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Benefit Bank</dc:title>
  <dc:creator>Kimberly White</dc:creator>
  <cp:lastModifiedBy>Instructor</cp:lastModifiedBy>
  <cp:revision>11</cp:revision>
  <dcterms:created xsi:type="dcterms:W3CDTF">2012-02-19T23:18:48Z</dcterms:created>
  <dcterms:modified xsi:type="dcterms:W3CDTF">2012-02-27T20:43:13Z</dcterms:modified>
</cp:coreProperties>
</file>