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2802AF47-CD8A-4C3F-AC1A-3C002B1029A9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14EAAAA6-61E8-40E2-AF92-E2E64D306D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ms.gov/NationalMedicareTrainingProgram/TL/list.asp" TargetMode="External"/><Relationship Id="rId2" Type="http://schemas.openxmlformats.org/officeDocument/2006/relationships/hyperlink" Target="http://www.herald-mail.com/lifestyle/hm-tax-time-shouldnt-be-taxing-for-seniors-20110304,0,4550683.story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g"/><Relationship Id="rId4" Type="http://schemas.openxmlformats.org/officeDocument/2006/relationships/hyperlink" Target="http://scla.net/rasd/retirement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aminer.net/news/x915102311/Library-program-teaches-coupon-clipping-tips" TargetMode="External"/><Relationship Id="rId2" Type="http://schemas.openxmlformats.org/officeDocument/2006/relationships/hyperlink" Target="http://atyourlibrary.org/financial-tips/who-needs-estate-plannin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trition.gov/nal_display/index.php?info_center=11&amp;tax_level=2&amp;tax_subject=394&amp;topic_id=1772&amp;placement_default=0" TargetMode="External"/><Relationship Id="rId2" Type="http://schemas.openxmlformats.org/officeDocument/2006/relationships/hyperlink" Target="http://www.mlive.com/grand-haven/index.ssf/2011/09/loutit_district_library_to_con.html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hyperlink" Target="http://helpguide.org/life/senior_nutrition.ht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fpl.org/events/index.php?com=searchresult&amp;t=6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tsl.state.tx.us/ld/librarydevelopments/?p=842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hland.lib.oh.us/AdultServices/Adult_Programs.htm" TargetMode="External"/><Relationship Id="rId2" Type="http://schemas.openxmlformats.org/officeDocument/2006/relationships/hyperlink" Target="http://overdriveblogs.com/library/2010/03/22/sacramento-public-librarys-audiobook-club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t-gazette.com/pg/08174/891265-58.stm" TargetMode="External"/><Relationship Id="rId2" Type="http://schemas.openxmlformats.org/officeDocument/2006/relationships/hyperlink" Target="http://orlandfreelibrary.wordpress.com/2011/08/22/ice-cream-social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Serving Our Elderly Well In Libraries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Full-Service For Seniors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186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Rotating Audio Book and Large-Print Book Collections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286000"/>
            <a:ext cx="7239000" cy="420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728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4" r="14914"/>
          <a:stretch>
            <a:fillRect/>
          </a:stretch>
        </p:blipFill>
        <p:spPr>
          <a:xfrm>
            <a:off x="4038600" y="533400"/>
            <a:ext cx="4591050" cy="5490957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76224" y="228601"/>
            <a:ext cx="2834640" cy="1066800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74320" y="1295400"/>
            <a:ext cx="2834640" cy="5257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b="1" u="sng" dirty="0" smtClean="0"/>
              <a:t>National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American Association of Retired Persons (AARP)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National Institutes of Health (NIH)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Administration of Aging (AOA)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Easter Seals</a:t>
            </a:r>
          </a:p>
          <a:p>
            <a:endParaRPr lang="en-US" dirty="0"/>
          </a:p>
          <a:p>
            <a:r>
              <a:rPr lang="en-US" b="1" u="sng" dirty="0" smtClean="0"/>
              <a:t>Local</a:t>
            </a:r>
            <a:endParaRPr lang="en-US" dirty="0" smtClean="0"/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Commission on Aging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Community Groups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YMCA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Hospitals/Retirement Centers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Rotary</a:t>
            </a:r>
          </a:p>
          <a:p>
            <a:pPr marL="285750" indent="-285750"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smtClean="0"/>
              <a:t>Council of Churches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3019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Statistics…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older population--persons 65 years or older--numbered </a:t>
            </a:r>
            <a:r>
              <a:rPr lang="en-US" b="1" dirty="0"/>
              <a:t>39.6 million in 2009</a:t>
            </a:r>
            <a:r>
              <a:rPr lang="en-US" dirty="0"/>
              <a:t> (the latest year for which data is available). They represented </a:t>
            </a:r>
            <a:r>
              <a:rPr lang="en-US" b="1" dirty="0"/>
              <a:t>12.9% of the U.S. population</a:t>
            </a:r>
            <a:r>
              <a:rPr lang="en-US" dirty="0"/>
              <a:t>, about one in every eight </a:t>
            </a:r>
            <a:r>
              <a:rPr lang="en-US" dirty="0" smtClean="0"/>
              <a:t>Americans.</a:t>
            </a:r>
          </a:p>
          <a:p>
            <a:endParaRPr lang="en-US" dirty="0" smtClean="0"/>
          </a:p>
          <a:p>
            <a:r>
              <a:rPr lang="en-US" dirty="0" smtClean="0"/>
              <a:t>By </a:t>
            </a:r>
            <a:r>
              <a:rPr lang="en-US" dirty="0"/>
              <a:t>2030, there will be about </a:t>
            </a:r>
            <a:r>
              <a:rPr lang="en-US" b="1" dirty="0"/>
              <a:t>72.1 million older persons</a:t>
            </a:r>
            <a:r>
              <a:rPr lang="en-US" dirty="0"/>
              <a:t>, more than twice their number in 2000. People 65+ represented 12.4% of the population in the year 2000 but are expected to grow to be 19% of the population by 2030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11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Seniors…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15% are considered “poor” or “near-poor.”</a:t>
            </a:r>
          </a:p>
          <a:p>
            <a:r>
              <a:rPr lang="en-US" dirty="0" smtClean="0"/>
              <a:t>In 2010, the average senior spent $4,843 in out-of-pocket health care costs, as opposed to $3,157 by the total population.</a:t>
            </a:r>
          </a:p>
          <a:p>
            <a:r>
              <a:rPr lang="en-US" dirty="0" smtClean="0"/>
              <a:t>Between 2000 and 2009, only 40% of non-institutionalized seniors rated their health as being “good.”</a:t>
            </a:r>
          </a:p>
          <a:p>
            <a:r>
              <a:rPr lang="en-US" dirty="0" smtClean="0"/>
              <a:t>37% over age 65 self-report some sort of severe disability that requires aid. That percentage jumps to 56% over age 80.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These numbers are only growing.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sz="1400" i="1" dirty="0" smtClean="0"/>
              <a:t>All statistics courtesy of NCHS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365828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Assistance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Taxes for Seniors </a:t>
            </a:r>
            <a:r>
              <a:rPr lang="en-US" sz="2400" dirty="0" smtClean="0">
                <a:solidFill>
                  <a:schemeClr val="accent5"/>
                </a:solidFill>
                <a:hlinkClick r:id="rId2"/>
              </a:rPr>
              <a:t>~</a:t>
            </a:r>
            <a:endParaRPr lang="en-US" sz="2400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Signing Up For Medicare/Medicaid </a:t>
            </a:r>
            <a:r>
              <a:rPr lang="en-US" sz="2400" dirty="0" smtClean="0">
                <a:hlinkClick r:id="rId3"/>
              </a:rPr>
              <a:t>~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Paperwork Assistance </a:t>
            </a:r>
            <a:r>
              <a:rPr lang="en-US" sz="2400" dirty="0" smtClean="0">
                <a:hlinkClick r:id="rId4"/>
              </a:rPr>
              <a:t>~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2424112"/>
            <a:ext cx="4048125" cy="2686050"/>
          </a:xfrm>
        </p:spPr>
      </p:pic>
    </p:spTree>
    <p:extLst>
      <p:ext uri="{BB962C8B-B14F-4D97-AF65-F5344CB8AC3E}">
        <p14:creationId xmlns:p14="http://schemas.microsoft.com/office/powerpoint/2010/main" val="2056918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Assistance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sz="2400" dirty="0" smtClean="0"/>
              <a:t>Estate Planning</a:t>
            </a:r>
          </a:p>
          <a:p>
            <a:pPr marL="0" indent="0" algn="ctr">
              <a:buNone/>
            </a:pPr>
            <a:r>
              <a:rPr lang="en-US" sz="2400" dirty="0">
                <a:hlinkClick r:id="rId2"/>
              </a:rPr>
              <a:t>~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sz="2400" dirty="0" smtClean="0"/>
              <a:t>Extreme Couponing!</a:t>
            </a:r>
          </a:p>
          <a:p>
            <a:pPr marL="0" indent="0" algn="ctr">
              <a:buNone/>
            </a:pPr>
            <a:r>
              <a:rPr lang="en-US" sz="2400" dirty="0">
                <a:hlinkClick r:id="rId3"/>
              </a:rPr>
              <a:t>~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67000"/>
            <a:ext cx="3581400" cy="2376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718248"/>
            <a:ext cx="3505200" cy="232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92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Health and Wellness Classes</a:t>
            </a:r>
            <a:endParaRPr lang="en-US" sz="2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Senior Fitness </a:t>
            </a:r>
            <a:r>
              <a:rPr lang="en-US" sz="2400" dirty="0" smtClean="0">
                <a:hlinkClick r:id="rId2"/>
              </a:rPr>
              <a:t>~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Nutrition </a:t>
            </a:r>
            <a:r>
              <a:rPr lang="en-US" sz="2400" dirty="0" smtClean="0">
                <a:hlinkClick r:id="rId3"/>
              </a:rPr>
              <a:t>~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Cooking Made Simple </a:t>
            </a:r>
            <a:r>
              <a:rPr lang="en-US" sz="2400" dirty="0" smtClean="0">
                <a:hlinkClick r:id="rId4"/>
              </a:rPr>
              <a:t>~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52400"/>
            <a:ext cx="5397500" cy="3581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2"/>
          <a:stretch/>
        </p:blipFill>
        <p:spPr>
          <a:xfrm>
            <a:off x="5181600" y="3775363"/>
            <a:ext cx="2381250" cy="30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79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Classes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62200"/>
            <a:ext cx="4489899" cy="2667000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15814" y="1298448"/>
            <a:ext cx="4375785" cy="493776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Computer Basics for Seniors </a:t>
            </a:r>
            <a:r>
              <a:rPr lang="en-US" sz="2400" dirty="0" smtClean="0">
                <a:hlinkClick r:id="rId3"/>
              </a:rPr>
              <a:t>~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Social Networking </a:t>
            </a:r>
            <a:r>
              <a:rPr lang="en-US" sz="2400" dirty="0" smtClean="0">
                <a:hlinkClick r:id="rId4"/>
              </a:rPr>
              <a:t>~</a:t>
            </a:r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Screen Readers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0919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sz="2400" dirty="0" smtClean="0"/>
          </a:p>
          <a:p>
            <a:pPr algn="ctr"/>
            <a:r>
              <a:rPr lang="en-US" sz="2400" dirty="0" err="1" smtClean="0"/>
              <a:t>Storytime</a:t>
            </a:r>
            <a:r>
              <a:rPr lang="en-US" sz="2400" dirty="0" smtClean="0"/>
              <a:t> for Seniors</a:t>
            </a:r>
            <a:br>
              <a:rPr lang="en-US" sz="2400" dirty="0" smtClean="0"/>
            </a:br>
            <a:r>
              <a:rPr lang="en-US" sz="2400" dirty="0" smtClean="0"/>
              <a:t>(Audio Book Club) </a:t>
            </a:r>
            <a:r>
              <a:rPr lang="en-US" sz="2400" dirty="0" smtClean="0">
                <a:hlinkClick r:id="rId2"/>
              </a:rPr>
              <a:t>~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pPr algn="ctr"/>
            <a:r>
              <a:rPr lang="en-US" sz="2400" dirty="0" smtClean="0"/>
              <a:t>Classic Movie Night </a:t>
            </a:r>
            <a:r>
              <a:rPr lang="en-US" sz="2400" dirty="0" smtClean="0">
                <a:hlinkClick r:id="rId3"/>
              </a:rPr>
              <a:t>~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71800"/>
            <a:ext cx="3810000" cy="2543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924175"/>
            <a:ext cx="38862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439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4673" y="1219200"/>
            <a:ext cx="4251960" cy="4937760"/>
          </a:xfrm>
        </p:spPr>
        <p:txBody>
          <a:bodyPr>
            <a:norm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Ice Cream Socials </a:t>
            </a:r>
            <a:r>
              <a:rPr lang="en-US" sz="2400" dirty="0" smtClean="0">
                <a:hlinkClick r:id="rId2"/>
              </a:rPr>
              <a:t>~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27418" y="1299556"/>
            <a:ext cx="4251960" cy="4937760"/>
          </a:xfrm>
        </p:spPr>
        <p:txBody>
          <a:bodyPr>
            <a:normAutofit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Wii Night </a:t>
            </a:r>
            <a:r>
              <a:rPr lang="en-US" sz="2400" dirty="0" smtClean="0">
                <a:hlinkClick r:id="rId3"/>
              </a:rPr>
              <a:t>~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8735"/>
            <a:ext cx="4420641" cy="28969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64595"/>
            <a:ext cx="4327815" cy="288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049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76</TotalTime>
  <Words>310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Soho</vt:lpstr>
      <vt:lpstr>Full-Service For Seniors</vt:lpstr>
      <vt:lpstr>Some Statistics…</vt:lpstr>
      <vt:lpstr>Our Seniors…</vt:lpstr>
      <vt:lpstr>Financial Assistance Classes</vt:lpstr>
      <vt:lpstr>Financial Assistance Classes</vt:lpstr>
      <vt:lpstr>Health and Wellness Classes</vt:lpstr>
      <vt:lpstr>Technology Classes</vt:lpstr>
      <vt:lpstr>Social Activities</vt:lpstr>
      <vt:lpstr>Social Activities</vt:lpstr>
      <vt:lpstr>Outreach 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Full-Service For Seniors</dc:title>
  <dc:creator>Shannon</dc:creator>
  <cp:lastModifiedBy>Shannon</cp:lastModifiedBy>
  <cp:revision>9</cp:revision>
  <dcterms:created xsi:type="dcterms:W3CDTF">2012-02-11T14:00:43Z</dcterms:created>
  <dcterms:modified xsi:type="dcterms:W3CDTF">2012-02-26T17:53:44Z</dcterms:modified>
</cp:coreProperties>
</file>